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16"/>
  </p:notesMasterIdLst>
  <p:sldIdLst>
    <p:sldId id="256" r:id="rId2"/>
    <p:sldId id="261" r:id="rId3"/>
    <p:sldId id="271" r:id="rId4"/>
    <p:sldId id="286" r:id="rId5"/>
    <p:sldId id="258" r:id="rId6"/>
    <p:sldId id="281" r:id="rId7"/>
    <p:sldId id="282" r:id="rId8"/>
    <p:sldId id="270" r:id="rId9"/>
    <p:sldId id="263" r:id="rId10"/>
    <p:sldId id="269" r:id="rId11"/>
    <p:sldId id="284" r:id="rId12"/>
    <p:sldId id="285" r:id="rId13"/>
    <p:sldId id="279" r:id="rId14"/>
    <p:sldId id="288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2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B649131-152C-4A6B-8031-F194A5477506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C4D68-E874-4802-8498-6CE094068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F5D18A-B442-47AB-98D7-CF1542C666C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MDLAB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offers</a:t>
            </a:r>
            <a:r>
              <a:rPr lang="en-US" dirty="0" smtClean="0"/>
              <a:t> graduate students and academics a unique opportunity to study media and digital literacy with leading Arab and international experts during two summer weeks.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Lectures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Digital workshops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Cultural excursions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Social and cultural activities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Panel discussions </a:t>
            </a: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71FF92-61C8-4B5C-841A-41AFB599DEF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Create a clear and explicit link between the lecture, the media literacy critical analysis post, and the digital skills assignment.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68359-ACAE-41D1-8F7D-00083350F4B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2F8738AD-6C7C-44DA-A7B0-E86C008F5AEE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7008F3B-7BAF-4D94-8E9F-A1A418421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9068-80FB-4B0B-871F-744D1E2B09DF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9305-3636-4FEE-9721-60DFBB39F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D5B-6C10-44F6-A9E8-783D8B73B2FB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B368-45AB-4AA6-BDF4-6A779E26B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6C83-51DB-416F-A252-E6F1CE121BD5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4EAC-9734-40C0-97B4-E8904B50D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F9AE-2986-45B8-91C5-9518C05A3863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7211-2FE9-420E-89FC-C0F9CD311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E6B69-FABF-4B04-9106-410D131937FF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C8759-753D-4988-AC5E-696F77258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B6BF2-FBEE-42C4-AD03-D97188779289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44CD4-4EFF-450D-B5F7-93FBA4256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4CBF-002F-43C2-A457-97250E235B33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E7C19-1900-4209-96F6-8AFFD7C7B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219C-9EC0-4129-AA8C-F92FB3639A6A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6C67-5E93-47AA-A9BB-6B02FE07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64CC4-234D-47C7-A4F8-4FCDBF9FC6D9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7A0B8-6ACB-42A3-8BE4-E984AF04B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96C3-97E5-4CE8-8B39-67766175BCB0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E60C5-D491-441D-AC70-8363520B7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D404D-125C-4D29-B209-6DD1D2AE7A3E}" type="datetimeFigureOut">
              <a:rPr lang="en-US"/>
              <a:pPr>
                <a:defRPr/>
              </a:pPr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1E7882-55EB-4BB1-92B7-F15D2C649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81" r:id="rId8"/>
    <p:sldLayoutId id="2147483782" r:id="rId9"/>
    <p:sldLayoutId id="2147483778" r:id="rId10"/>
    <p:sldLayoutId id="21474837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dlab.aub" TargetMode="External"/><Relationship Id="rId2" Type="http://schemas.openxmlformats.org/officeDocument/2006/relationships/hyperlink" Target="http://mdlab2014.wordpres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aub.edu.lb/mdla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hyperlink" Target="https://storify.com/leyalkhalife/al-houthi-s-in-yeme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ify.com/Groupe4/stor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8" y="409575"/>
            <a:ext cx="4564062" cy="2824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Incorporating Digital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Competencies with Media Literacy Pedagogies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5345113" y="3378200"/>
            <a:ext cx="27352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Lubna Maaliki</a:t>
            </a:r>
          </a:p>
          <a:p>
            <a:endParaRPr lang="en-US">
              <a:latin typeface="Century Gothic" pitchFamily="34" charset="0"/>
            </a:endParaRPr>
          </a:p>
          <a:p>
            <a:r>
              <a:rPr lang="en-US">
                <a:latin typeface="Century Gothic" pitchFamily="34" charset="0"/>
              </a:rPr>
              <a:t>The American University of Beirut (AUB)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95263" y="3378200"/>
            <a:ext cx="31257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</a:rPr>
              <a:t>Case Study:  The Media and Digital Literacy Academy of Beirut (MDLAB)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3" y="214313"/>
            <a:ext cx="46878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 of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8" y="1806575"/>
            <a:ext cx="6777037" cy="3509963"/>
          </a:xfrm>
        </p:spPr>
        <p:txBody>
          <a:bodyPr rtlCol="0">
            <a:normAutofit fontScale="92500" lnSpcReduction="1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en-US" dirty="0" smtClean="0"/>
              <a:t>The director and the digital squad trainers are always in touch with the participants via Facebook, twitter, and wordpress.</a:t>
            </a:r>
          </a:p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hlinkClick r:id="rId2"/>
            </a:endParaRPr>
          </a:p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74A510"/>
                </a:solidFill>
                <a:hlinkClick r:id="rId2"/>
              </a:rPr>
              <a:t>http://mdlab2014.wordpress.com</a:t>
            </a:r>
            <a:endParaRPr lang="en-US" dirty="0" smtClean="0">
              <a:solidFill>
                <a:srgbClr val="74A510"/>
              </a:solidFill>
            </a:endParaRPr>
          </a:p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  <a:p>
            <a:pPr marL="68580" indent="0" algn="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>
                <a:solidFill>
                  <a:srgbClr val="74A510"/>
                </a:solidFill>
                <a:hlinkClick r:id="rId3"/>
              </a:rPr>
              <a:t>https</a:t>
            </a:r>
            <a:r>
              <a:rPr lang="en-US" dirty="0">
                <a:solidFill>
                  <a:srgbClr val="74A510"/>
                </a:solidFill>
                <a:hlinkClick r:id="rId3"/>
              </a:rPr>
              <a:t>://www.facebook.com/</a:t>
            </a:r>
            <a:r>
              <a:rPr lang="en-US" dirty="0" smtClean="0">
                <a:solidFill>
                  <a:srgbClr val="74A510"/>
                </a:solidFill>
                <a:hlinkClick r:id="rId3"/>
              </a:rPr>
              <a:t>mdlab.aub</a:t>
            </a:r>
            <a:endParaRPr lang="en-US" dirty="0" smtClean="0">
              <a:solidFill>
                <a:srgbClr val="74A510"/>
              </a:solidFill>
            </a:endParaRPr>
          </a:p>
          <a:p>
            <a:pPr marL="68580" indent="0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  <a:p>
            <a:pPr marL="6858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 smtClean="0"/>
              <a:t>              @Mdlab14</a:t>
            </a:r>
            <a:endParaRPr lang="en-US" dirty="0"/>
          </a:p>
          <a:p>
            <a:pPr marL="6858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6975" y="4700588"/>
            <a:ext cx="4095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9350" y="3181350"/>
            <a:ext cx="4572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4750" y="38671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042988" y="427038"/>
            <a:ext cx="7024687" cy="1143000"/>
          </a:xfrm>
        </p:spPr>
        <p:txBody>
          <a:bodyPr/>
          <a:lstStyle/>
          <a:p>
            <a:pPr algn="ctr"/>
            <a:r>
              <a:rPr lang="en-US" smtClean="0"/>
              <a:t>Facebook</a:t>
            </a:r>
          </a:p>
        </p:txBody>
      </p:sp>
      <p:pic>
        <p:nvPicPr>
          <p:cNvPr id="27650" name="Picture 4" descr="FB I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730375"/>
            <a:ext cx="673100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042988" y="455613"/>
            <a:ext cx="7024687" cy="1143000"/>
          </a:xfrm>
        </p:spPr>
        <p:txBody>
          <a:bodyPr/>
          <a:lstStyle/>
          <a:p>
            <a:pPr algn="ctr"/>
            <a:r>
              <a:rPr lang="en-US" smtClean="0"/>
              <a:t>Twitter</a:t>
            </a:r>
          </a:p>
        </p:txBody>
      </p:sp>
      <p:pic>
        <p:nvPicPr>
          <p:cNvPr id="28674" name="Picture 3" descr="Twitt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1793875"/>
            <a:ext cx="7545388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1027113"/>
            <a:ext cx="7024687" cy="312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38" y="1549400"/>
            <a:ext cx="7494587" cy="4730750"/>
          </a:xfrm>
        </p:spPr>
        <p:txBody>
          <a:bodyPr rtlCol="0">
            <a:normAutofit fontScale="92500"/>
          </a:bodyPr>
          <a:lstStyle/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Build on the critical reading skills among participants 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Help participants transition from media consumers into critical producers of information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Final projects allow </a:t>
            </a:r>
            <a:r>
              <a:rPr lang="en-US" dirty="0"/>
              <a:t>participants to contribute to the media literacy </a:t>
            </a:r>
            <a:r>
              <a:rPr lang="en-US" dirty="0" smtClean="0"/>
              <a:t>field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Final projects illustrates if the participants grasped the idea of media literacy and the integration of digital skills or not.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3" y="704850"/>
            <a:ext cx="7024687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www.aub.edu.lb/mdlab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8713" y="2095500"/>
            <a:ext cx="6505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698500" y="3209925"/>
            <a:ext cx="77438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entury Gothic" pitchFamily="34" charset="0"/>
              </a:rPr>
              <a:t>MDLAB aims to </a:t>
            </a:r>
            <a:r>
              <a:rPr lang="en-US" sz="2000">
                <a:solidFill>
                  <a:srgbClr val="74A510"/>
                </a:solidFill>
                <a:latin typeface="Century Gothic" pitchFamily="34" charset="0"/>
              </a:rPr>
              <a:t>advance</a:t>
            </a:r>
            <a:r>
              <a:rPr lang="en-US" sz="2000">
                <a:latin typeface="Century Gothic" pitchFamily="34" charset="0"/>
              </a:rPr>
              <a:t> digital and media literacy education in the Arab region by </a:t>
            </a:r>
            <a:r>
              <a:rPr lang="en-US" sz="2000">
                <a:solidFill>
                  <a:srgbClr val="74A510"/>
                </a:solidFill>
                <a:latin typeface="Century Gothic" pitchFamily="34" charset="0"/>
              </a:rPr>
              <a:t>training</a:t>
            </a:r>
            <a:r>
              <a:rPr lang="en-US" sz="2000">
                <a:latin typeface="Century Gothic" pitchFamily="34" charset="0"/>
              </a:rPr>
              <a:t> a generation of teachers and scholars and </a:t>
            </a:r>
            <a:r>
              <a:rPr lang="en-US" sz="2000">
                <a:solidFill>
                  <a:srgbClr val="74A510"/>
                </a:solidFill>
                <a:latin typeface="Century Gothic" pitchFamily="34" charset="0"/>
              </a:rPr>
              <a:t>developing</a:t>
            </a:r>
            <a:r>
              <a:rPr lang="en-US" sz="2000">
                <a:latin typeface="Century Gothic" pitchFamily="34" charset="0"/>
              </a:rPr>
              <a:t> locally rooted curricula. </a:t>
            </a:r>
            <a:r>
              <a:rPr lang="en-US" sz="1100">
                <a:solidFill>
                  <a:srgbClr val="FF0000"/>
                </a:solidFill>
                <a:latin typeface="Century Gothic" pitchFamily="34" charset="0"/>
              </a:rPr>
              <a:t>(video 1)</a:t>
            </a:r>
          </a:p>
          <a:p>
            <a:endParaRPr lang="en-US" sz="2000">
              <a:latin typeface="Century Gothic" pitchFamily="34" charset="0"/>
            </a:endParaRPr>
          </a:p>
        </p:txBody>
      </p:sp>
      <p:pic>
        <p:nvPicPr>
          <p:cNvPr id="16386" name="Picture 4" descr="Banner utub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909638"/>
            <a:ext cx="82613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7113"/>
            <a:ext cx="5989637" cy="4794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Topics covered at MDLAB:</a:t>
            </a:r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722313" y="1806575"/>
            <a:ext cx="6967537" cy="4432300"/>
          </a:xfrm>
        </p:spPr>
        <p:txBody>
          <a:bodyPr/>
          <a:lstStyle/>
          <a:p>
            <a:r>
              <a:rPr lang="en-US" smtClean="0"/>
              <a:t>Media and Human Rights</a:t>
            </a:r>
          </a:p>
          <a:p>
            <a:r>
              <a:rPr lang="en-US" smtClean="0"/>
              <a:t>Media, Gender, and Body Image</a:t>
            </a:r>
          </a:p>
          <a:p>
            <a:r>
              <a:rPr lang="en-US" smtClean="0"/>
              <a:t>Power of Images</a:t>
            </a:r>
          </a:p>
          <a:p>
            <a:r>
              <a:rPr lang="en-US" smtClean="0"/>
              <a:t>Media portrayal of race and identity</a:t>
            </a:r>
          </a:p>
          <a:p>
            <a:r>
              <a:rPr lang="en-US" smtClean="0"/>
              <a:t>Arab Media Ownership</a:t>
            </a:r>
          </a:p>
          <a:p>
            <a:r>
              <a:rPr lang="en-US" smtClean="0"/>
              <a:t>News construction</a:t>
            </a:r>
          </a:p>
          <a:p>
            <a:r>
              <a:rPr lang="en-US" smtClean="0"/>
              <a:t>Media habits, privacy, and safety</a:t>
            </a:r>
          </a:p>
          <a:p>
            <a:r>
              <a:rPr lang="en-US" smtClean="0"/>
              <a:t>Elements of Propaganda</a:t>
            </a:r>
          </a:p>
          <a:p>
            <a:r>
              <a:rPr lang="en-US" smtClean="0"/>
              <a:t>Applied Digital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685800"/>
            <a:ext cx="70246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Digital Skills covered at MDLAB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795338" y="2154238"/>
            <a:ext cx="7567612" cy="4010025"/>
          </a:xfrm>
        </p:spPr>
        <p:txBody>
          <a:bodyPr/>
          <a:lstStyle/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Photo editing (photoshop and Pixlr)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Blogging (wordpress)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Podcasting (sound cloud, audacity)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Video Editing (premiere)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Digital Curation (storify)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Creative commons (Flickr+)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Instagram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Century Gothic" pitchFamily="34" charset="0"/>
              </a:rPr>
              <a:t>Data analysis </a:t>
            </a:r>
            <a:endParaRPr lang="en-US" sz="2000" smtClean="0">
              <a:ea typeface="ＭＳ Ｐゴシック" pitchFamily="34" charset="-128"/>
              <a:cs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706438" y="903288"/>
            <a:ext cx="7439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74A510"/>
                </a:solidFill>
                <a:latin typeface="Century Gothic" pitchFamily="34" charset="0"/>
              </a:rPr>
              <a:t>Why is incorporating digital skills relevant to a media literacy program?</a:t>
            </a:r>
            <a:r>
              <a:rPr lang="ar-SA" sz="2000" b="1">
                <a:solidFill>
                  <a:srgbClr val="74A510"/>
                </a:solidFill>
                <a:latin typeface="Century Gothic" pitchFamily="34" charset="0"/>
                <a:cs typeface="Tahoma" pitchFamily="34" charset="0"/>
              </a:rPr>
              <a:t> </a:t>
            </a:r>
            <a:r>
              <a:rPr lang="en-US" sz="2000" b="1">
                <a:solidFill>
                  <a:srgbClr val="74A510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706438" y="1993900"/>
            <a:ext cx="7807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74A510"/>
                </a:solidFill>
                <a:latin typeface="Century Gothic" pitchFamily="34" charset="0"/>
              </a:rPr>
              <a:t>1) </a:t>
            </a:r>
            <a:r>
              <a:rPr lang="en-US">
                <a:latin typeface="Century Gothic" pitchFamily="34" charset="0"/>
              </a:rPr>
              <a:t>An increasing number of industries view digital and social media skills as crucial when hiring new recruits</a:t>
            </a:r>
          </a:p>
          <a:p>
            <a:endParaRPr lang="en-US">
              <a:latin typeface="Century Gothic" pitchFamily="34" charset="0"/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688975" y="3155950"/>
            <a:ext cx="7972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74A510"/>
                </a:solidFill>
                <a:latin typeface="Century Gothic" pitchFamily="34" charset="0"/>
              </a:rPr>
              <a:t>2) </a:t>
            </a:r>
            <a:r>
              <a:rPr lang="en-US">
                <a:latin typeface="Century Gothic" pitchFamily="34" charset="0"/>
              </a:rPr>
              <a:t>Ubiquity of media messages and technologies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688975" y="4205288"/>
            <a:ext cx="7824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74A510"/>
                </a:solidFill>
                <a:latin typeface="Century Gothic" pitchFamily="34" charset="0"/>
              </a:rPr>
              <a:t>3) </a:t>
            </a:r>
            <a:r>
              <a:rPr lang="en-US">
                <a:latin typeface="Century Gothic" pitchFamily="34" charset="0"/>
              </a:rPr>
              <a:t>Teaching digital skills helps media literacy students become more critical consumers and producers of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414338"/>
            <a:ext cx="7024688" cy="4794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Photo Editing</a:t>
            </a:r>
            <a:endParaRPr lang="en-US" dirty="0"/>
          </a:p>
        </p:txBody>
      </p:sp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1966913" y="5970588"/>
            <a:ext cx="1047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entury Gothic" pitchFamily="34" charset="0"/>
              </a:rPr>
              <a:t>Original 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6015038" y="5981700"/>
            <a:ext cx="1404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entury Gothic" pitchFamily="34" charset="0"/>
              </a:rPr>
              <a:t>Alternative</a:t>
            </a:r>
          </a:p>
        </p:txBody>
      </p:sp>
      <p:pic>
        <p:nvPicPr>
          <p:cNvPr id="21508" name="Picture 2" descr="Original_SB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" y="882650"/>
            <a:ext cx="3852863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Alternative_SB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893763"/>
            <a:ext cx="385286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8513" y="496888"/>
            <a:ext cx="333851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Video Editing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2363" y="1143000"/>
            <a:ext cx="554196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7559675" y="3643313"/>
            <a:ext cx="7921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Century Gothic" pitchFamily="34" charset="0"/>
              </a:rPr>
              <a:t>(video 2)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2339975" y="5251450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8050" y="4344988"/>
            <a:ext cx="33385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Storify: 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1111250" y="5243513"/>
            <a:ext cx="6051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3"/>
            <a:r>
              <a:rPr lang="en-US" sz="2000">
                <a:latin typeface="Century Gothic" pitchFamily="34" charset="0"/>
                <a:hlinkClick r:id="rId4"/>
              </a:rPr>
              <a:t>https://storify.com/leyalkhalife/al-houthi-s-in-yemen</a:t>
            </a:r>
            <a:endParaRPr lang="en-US" sz="200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1085850"/>
            <a:ext cx="3743325" cy="312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488" y="1730375"/>
            <a:ext cx="7800975" cy="4549775"/>
          </a:xfrm>
        </p:spPr>
        <p:txBody>
          <a:bodyPr rtlCol="0">
            <a:normAutofit fontScale="92500" lnSpcReduction="10000"/>
          </a:bodyPr>
          <a:lstStyle/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Varying digital skills among participants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Varying language </a:t>
            </a:r>
            <a:r>
              <a:rPr lang="en-US" dirty="0"/>
              <a:t>competencies </a:t>
            </a:r>
            <a:endParaRPr lang="en-US" dirty="0" smtClean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Offering </a:t>
            </a:r>
            <a:r>
              <a:rPr lang="en-US" dirty="0"/>
              <a:t>assignments and workshops that engage all </a:t>
            </a:r>
            <a:r>
              <a:rPr lang="en-US" dirty="0" smtClean="0"/>
              <a:t>participants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Lack of literature about media and digital literacy in Arabic or catered to the Arab region</a:t>
            </a:r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indent="-274320" fontAlgn="auto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Lack of a framework for media literacy teaching methods </a:t>
            </a:r>
            <a:endParaRPr lang="en-US" dirty="0"/>
          </a:p>
          <a:p>
            <a:pPr indent="-274320"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/>
          <p:cNvSpPr txBox="1">
            <a:spLocks noChangeArrowheads="1"/>
          </p:cNvSpPr>
          <p:nvPr/>
        </p:nvSpPr>
        <p:spPr bwMode="auto">
          <a:xfrm>
            <a:off x="711200" y="2228850"/>
            <a:ext cx="7802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74A510"/>
                </a:solidFill>
                <a:latin typeface="Century Gothic" pitchFamily="34" charset="0"/>
              </a:rPr>
              <a:t>2) Four guidelines in teaching digital skills: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739775" y="2884488"/>
            <a:ext cx="68548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b="1">
                <a:solidFill>
                  <a:srgbClr val="74A510"/>
                </a:solidFill>
                <a:latin typeface="Century Gothic" pitchFamily="34" charset="0"/>
              </a:rPr>
              <a:t>A) </a:t>
            </a:r>
            <a:r>
              <a:rPr lang="en-US" b="1">
                <a:latin typeface="Century Gothic" pitchFamily="34" charset="0"/>
              </a:rPr>
              <a:t>Visual demonstration</a:t>
            </a:r>
          </a:p>
          <a:p>
            <a:pPr>
              <a:lnSpc>
                <a:spcPct val="140000"/>
              </a:lnSpc>
            </a:pPr>
            <a:r>
              <a:rPr lang="en-US" b="1">
                <a:solidFill>
                  <a:srgbClr val="74A510"/>
                </a:solidFill>
                <a:latin typeface="Century Gothic" pitchFamily="34" charset="0"/>
              </a:rPr>
              <a:t>B) </a:t>
            </a:r>
            <a:r>
              <a:rPr lang="en-US" b="1">
                <a:latin typeface="Century Gothic" pitchFamily="34" charset="0"/>
              </a:rPr>
              <a:t>One-on-one guidance</a:t>
            </a:r>
          </a:p>
          <a:p>
            <a:pPr>
              <a:lnSpc>
                <a:spcPct val="140000"/>
              </a:lnSpc>
            </a:pPr>
            <a:r>
              <a:rPr lang="en-US" b="1">
                <a:solidFill>
                  <a:srgbClr val="74A510"/>
                </a:solidFill>
                <a:latin typeface="Century Gothic" pitchFamily="34" charset="0"/>
              </a:rPr>
              <a:t>C) </a:t>
            </a:r>
            <a:r>
              <a:rPr lang="en-US" b="1">
                <a:latin typeface="Century Gothic" pitchFamily="34" charset="0"/>
              </a:rPr>
              <a:t>Non-linear exercises</a:t>
            </a:r>
          </a:p>
          <a:p>
            <a:pPr>
              <a:lnSpc>
                <a:spcPct val="140000"/>
              </a:lnSpc>
            </a:pPr>
            <a:r>
              <a:rPr lang="en-US" b="1">
                <a:solidFill>
                  <a:srgbClr val="74A510"/>
                </a:solidFill>
                <a:latin typeface="Century Gothic" pitchFamily="34" charset="0"/>
              </a:rPr>
              <a:t>D) </a:t>
            </a:r>
            <a:r>
              <a:rPr lang="en-US" b="1">
                <a:latin typeface="Century Gothic" pitchFamily="34" charset="0"/>
              </a:rPr>
              <a:t>Scaffolding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200" y="1397000"/>
            <a:ext cx="7802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1) Assignment Construction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775" y="658813"/>
            <a:ext cx="42275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Solution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775" y="4886325"/>
            <a:ext cx="735647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4A510"/>
                </a:solidFill>
                <a:latin typeface="+mn-lt"/>
                <a:cs typeface="+mn-cs"/>
              </a:rPr>
              <a:t>3) Final projects </a:t>
            </a:r>
            <a:r>
              <a:rPr lang="en-US" dirty="0">
                <a:latin typeface="+mn-lt"/>
                <a:cs typeface="+mn-cs"/>
              </a:rPr>
              <a:t>(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example: </a:t>
            </a:r>
            <a:r>
              <a:rPr lang="en-US" dirty="0">
                <a:latin typeface="+mn-lt"/>
                <a:cs typeface="+mn-cs"/>
              </a:rPr>
              <a:t>Rumors: </a:t>
            </a:r>
            <a:r>
              <a:rPr lang="en-US" dirty="0">
                <a:latin typeface="+mn-lt"/>
                <a:cs typeface="+mn-cs"/>
                <a:hlinkClick r:id="rId3"/>
              </a:rPr>
              <a:t>https://storify.com/Groupe4/</a:t>
            </a:r>
            <a:r>
              <a:rPr lang="en-US" dirty="0">
                <a:latin typeface="+mn-lt"/>
                <a:cs typeface="+mn-cs"/>
                <a:hlinkClick r:id="rId3"/>
              </a:rPr>
              <a:t>story</a:t>
            </a:r>
            <a:r>
              <a:rPr lang="en-US" dirty="0">
                <a:latin typeface="+mn-lt"/>
                <a:cs typeface="+mn-cs"/>
              </a:rPr>
              <a:t>) 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2690</TotalTime>
  <Words>396</Words>
  <Application>Microsoft Macintosh PowerPoint</Application>
  <PresentationFormat>Pokaz na ekranie (4:3)</PresentationFormat>
  <Paragraphs>85</Paragraphs>
  <Slides>14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Szablon projektu</vt:lpstr>
      </vt:variant>
      <vt:variant>
        <vt:i4>4</vt:i4>
      </vt:variant>
      <vt:variant>
        <vt:lpstr>Tytuły slajdów</vt:lpstr>
      </vt:variant>
      <vt:variant>
        <vt:i4>14</vt:i4>
      </vt:variant>
    </vt:vector>
  </HeadingPairs>
  <TitlesOfParts>
    <vt:vector size="24" baseType="lpstr">
      <vt:lpstr>Century Gothic</vt:lpstr>
      <vt:lpstr>Arial</vt:lpstr>
      <vt:lpstr>Wingdings 2</vt:lpstr>
      <vt:lpstr>Calibri</vt:lpstr>
      <vt:lpstr>ＭＳ Ｐゴシック</vt:lpstr>
      <vt:lpstr>Tahoma</vt:lpstr>
      <vt:lpstr>Austin</vt:lpstr>
      <vt:lpstr>Austin</vt:lpstr>
      <vt:lpstr>Austin</vt:lpstr>
      <vt:lpstr>Austin</vt:lpstr>
      <vt:lpstr>Incorporating Digital Competencies with Media Literacy Pedagogies </vt:lpstr>
      <vt:lpstr>Slajd 2</vt:lpstr>
      <vt:lpstr>Topics covered at MDLAB:</vt:lpstr>
      <vt:lpstr>Digital Skills covered at MDLAB</vt:lpstr>
      <vt:lpstr>Slajd 5</vt:lpstr>
      <vt:lpstr>Photo Editing</vt:lpstr>
      <vt:lpstr>Slajd 7</vt:lpstr>
      <vt:lpstr>Challenges</vt:lpstr>
      <vt:lpstr>Slajd 9</vt:lpstr>
      <vt:lpstr>Use of social media</vt:lpstr>
      <vt:lpstr>Facebook</vt:lpstr>
      <vt:lpstr>Twitter</vt:lpstr>
      <vt:lpstr>Outcome</vt:lpstr>
      <vt:lpstr>www.aub.edu.lb/mdlab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In-Depth Research Methodologies and Digital Competencies with Media Literacy Pedagogies </dc:title>
  <dc:creator>MacBook Pro</dc:creator>
  <cp:lastModifiedBy>admin</cp:lastModifiedBy>
  <cp:revision>183</cp:revision>
  <dcterms:created xsi:type="dcterms:W3CDTF">2014-11-03T12:29:33Z</dcterms:created>
  <dcterms:modified xsi:type="dcterms:W3CDTF">2015-05-07T12:26:26Z</dcterms:modified>
</cp:coreProperties>
</file>